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92" r:id="rId2"/>
    <p:sldId id="296" r:id="rId3"/>
    <p:sldId id="299" r:id="rId4"/>
    <p:sldId id="300" r:id="rId5"/>
    <p:sldId id="301" r:id="rId6"/>
    <p:sldId id="298" r:id="rId7"/>
    <p:sldId id="302" r:id="rId8"/>
    <p:sldId id="297" r:id="rId9"/>
    <p:sldId id="303" r:id="rId10"/>
    <p:sldId id="325" r:id="rId11"/>
    <p:sldId id="326" r:id="rId12"/>
    <p:sldId id="330" r:id="rId13"/>
    <p:sldId id="337" r:id="rId14"/>
    <p:sldId id="336" r:id="rId15"/>
    <p:sldId id="335" r:id="rId16"/>
    <p:sldId id="334" r:id="rId17"/>
    <p:sldId id="333" r:id="rId18"/>
    <p:sldId id="332" r:id="rId19"/>
    <p:sldId id="331" r:id="rId20"/>
    <p:sldId id="327" r:id="rId21"/>
    <p:sldId id="329" r:id="rId22"/>
    <p:sldId id="342" r:id="rId23"/>
    <p:sldId id="349" r:id="rId24"/>
    <p:sldId id="348" r:id="rId25"/>
    <p:sldId id="347" r:id="rId26"/>
    <p:sldId id="346" r:id="rId27"/>
    <p:sldId id="345" r:id="rId28"/>
    <p:sldId id="344" r:id="rId29"/>
    <p:sldId id="343" r:id="rId30"/>
    <p:sldId id="328" r:id="rId31"/>
    <p:sldId id="341" r:id="rId32"/>
    <p:sldId id="340" r:id="rId33"/>
    <p:sldId id="339" r:id="rId34"/>
    <p:sldId id="338" r:id="rId35"/>
    <p:sldId id="290" r:id="rId36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0000"/>
    <a:srgbClr val="E6FD73"/>
    <a:srgbClr val="F3F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41" autoAdjust="0"/>
    <p:restoredTop sz="94660"/>
  </p:normalViewPr>
  <p:slideViewPr>
    <p:cSldViewPr>
      <p:cViewPr varScale="1">
        <p:scale>
          <a:sx n="68" d="100"/>
          <a:sy n="68" d="100"/>
        </p:scale>
        <p:origin x="1452" y="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9" Type="http://schemas.openxmlformats.org/officeDocument/2006/relationships/viewProps" Target="viewProps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presProps" Target="presProp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41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notesMaster" Target="notesMasters/notesMaster1.xml" /><Relationship Id="rId40" Type="http://schemas.openxmlformats.org/officeDocument/2006/relationships/theme" Target="theme/theme1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slide" Target="slides/slide35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slide" Target="slides/slide34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C52645-64B8-4DE5-8E06-1B10E8D89572}" type="datetimeFigureOut">
              <a:rPr lang="en-US" smtClean="0"/>
              <a:t>5/4/2023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2A20D-112C-4463-A7D9-FF691EC9A2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806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2A20D-112C-4463-A7D9-FF691EC9A28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737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2A20D-112C-4463-A7D9-FF691EC9A28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9286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2A20D-112C-4463-A7D9-FF691EC9A28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3298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7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 dirty="0"/>
              <a:t>R</a:t>
            </a:r>
            <a:r>
              <a:rPr spc="-10" dirty="0"/>
              <a:t>ESTRICTED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67005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 dirty="0"/>
              <a:t>R</a:t>
            </a:r>
            <a:r>
              <a:rPr spc="-10" dirty="0"/>
              <a:t>ESTRICTED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67005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59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 dirty="0"/>
              <a:t>R</a:t>
            </a:r>
            <a:r>
              <a:rPr spc="-10" dirty="0"/>
              <a:t>ESTRICTED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5/4/2023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67005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 dirty="0"/>
              <a:t>R</a:t>
            </a:r>
            <a:r>
              <a:rPr spc="-10" dirty="0"/>
              <a:t>ESTRICTED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5/4/2023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67005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 dirty="0"/>
              <a:t>R</a:t>
            </a:r>
            <a:r>
              <a:rPr spc="-10" dirty="0"/>
              <a:t>ESTRICTED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5/4/2023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67005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 /><Relationship Id="rId7" Type="http://schemas.openxmlformats.org/officeDocument/2006/relationships/image" Target="../media/image1.png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theme" Target="../theme/theme1.xml" /><Relationship Id="rId5" Type="http://schemas.openxmlformats.org/officeDocument/2006/relationships/slideLayout" Target="../slideLayouts/slideLayout5.xml" /><Relationship Id="rId4" Type="http://schemas.openxmlformats.org/officeDocument/2006/relationships/slideLayout" Target="../slideLayouts/slideLayout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2950" y="575950"/>
            <a:ext cx="8058099" cy="71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1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72491" y="3231934"/>
            <a:ext cx="8599017" cy="1702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905250" y="6581279"/>
            <a:ext cx="1332864" cy="228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-5" dirty="0"/>
              <a:t>R</a:t>
            </a:r>
            <a:r>
              <a:rPr spc="-10" dirty="0"/>
              <a:t>ESTRICTED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286242" y="6512938"/>
            <a:ext cx="334645" cy="280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67005">
              <a:lnSpc>
                <a:spcPct val="100000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5.xml" 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5.xml" /><Relationship Id="rId4" Type="http://schemas.openxmlformats.org/officeDocument/2006/relationships/image" Target="../media/image4.jpeg" 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5.xml" 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5.xml" 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5.xml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5.xml" 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5.xml" 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5.xml" 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5.xml" 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5.xml" 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5.xml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5.xml" 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5.xml" 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5.xml" 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5.xml" 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5.xml" 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5.xml" 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5.xml" 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5.xml" 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5.xml" 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5.xml" 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5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5.xml" 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5.xml" 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5.xml" 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5.xml" 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5.xml" 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5.xml" 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5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5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5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5.xml" 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5.xml" /><Relationship Id="rId4" Type="http://schemas.openxmlformats.org/officeDocument/2006/relationships/image" Target="../media/image4.jpeg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5.xml" /><Relationship Id="rId4" Type="http://schemas.openxmlformats.org/officeDocument/2006/relationships/image" Target="../media/image4.jpe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290877" y="6511924"/>
            <a:ext cx="33464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-48" y="685800"/>
            <a:ext cx="8935501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REPORT ON THE ACTIVITIES </a:t>
            </a:r>
          </a:p>
          <a:p>
            <a:pPr algn="ctr"/>
            <a:endParaRPr lang="en-GB" sz="1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GB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OF </a:t>
            </a:r>
          </a:p>
          <a:p>
            <a:pPr algn="ctr"/>
            <a:endParaRPr lang="en-GB" sz="1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GB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OFFICE OF THE VICE CHAIR</a:t>
            </a:r>
          </a:p>
          <a:p>
            <a:pPr algn="ctr"/>
            <a:r>
              <a:rPr lang="en-GB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WCO- WEST &amp; CENTRAL AFRICA </a:t>
            </a:r>
          </a:p>
          <a:p>
            <a:pPr algn="ctr"/>
            <a:r>
              <a:rPr lang="en-GB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REGION  </a:t>
            </a:r>
          </a:p>
          <a:p>
            <a:pPr algn="ctr"/>
            <a:endParaRPr lang="en-GB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GB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PRESENTED BY </a:t>
            </a:r>
          </a:p>
          <a:p>
            <a:pPr algn="ctr"/>
            <a:endParaRPr lang="en-GB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GB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OFFICE OF THE VICE CHAIR </a:t>
            </a:r>
          </a:p>
          <a:p>
            <a:pPr algn="ctr"/>
            <a:r>
              <a:rPr lang="en-GB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SECRETARIAT</a:t>
            </a:r>
          </a:p>
          <a:p>
            <a:pPr algn="ctr"/>
            <a:r>
              <a:rPr lang="en-GB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GB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 MAY 2023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79781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001001" y="6511924"/>
            <a:ext cx="62452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416119" y="545689"/>
            <a:ext cx="8311762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OVERVIEW OF THE ACTIVITIES OF THE VICE CHAIR IN THE LAST ONE YEAR (CONT)</a:t>
            </a:r>
          </a:p>
          <a:p>
            <a:pPr marL="0" lvl="1" algn="ctr"/>
            <a:endParaRPr lang="en-GB" sz="1600" b="1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1" algn="just"/>
            <a:r>
              <a:rPr lang="en-GB" sz="2400" b="1" cap="all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9.         </a:t>
            </a:r>
            <a:r>
              <a:rPr lang="en-GB" sz="2000" b="1" cap="all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PARTICIPATED IN the Virtual Meeting on the WCO</a:t>
            </a:r>
          </a:p>
          <a:p>
            <a:pPr marL="0" lvl="1" algn="just"/>
            <a:r>
              <a:rPr lang="en-GB" sz="2000" b="1" cap="all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Modernization  PLAN in January 2023</a:t>
            </a:r>
          </a:p>
          <a:p>
            <a:pPr marL="0" lvl="1" algn="just"/>
            <a:endParaRPr lang="en-GB" sz="2000" b="1" cap="all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1" algn="just"/>
            <a:r>
              <a:rPr lang="en-GB" sz="2000" b="1" cap="all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10.         Participated in the Human Capital Management</a:t>
            </a:r>
          </a:p>
          <a:p>
            <a:pPr marL="0" lvl="1" algn="just"/>
            <a:r>
              <a:rPr lang="en-GB" sz="2000" b="1" cap="all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Global Conference on Well Being at Work – TAKING CARE OF OUR HUMAN FROM 10 – 12 October 2022</a:t>
            </a:r>
          </a:p>
          <a:p>
            <a:pPr marL="342900" lvl="1" indent="-342900" algn="just">
              <a:buAutoNum type="arabicPeriod" startAt="11"/>
            </a:pPr>
            <a:endParaRPr lang="en-GB" sz="2000" b="1" cap="all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1" algn="just"/>
            <a:r>
              <a:rPr lang="en-GB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11.         APPROVED THE COORINATION  OF OPERATION ALAMBA 3  AND</a:t>
            </a:r>
          </a:p>
          <a:p>
            <a:pPr marL="0" lvl="1" algn="just"/>
            <a:r>
              <a:rPr lang="en-GB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CRIPHAM  7  FOR RILO WCA FOR  2023</a:t>
            </a:r>
          </a:p>
          <a:p>
            <a:pPr marL="0" lvl="1" algn="just"/>
            <a:endParaRPr lang="en-GB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1" algn="just"/>
            <a:r>
              <a:rPr lang="en-GB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12.          HOSTED THE WCO GLOBAL  CONFERENCE ON FRAGILE BORDER WITH THE THEM ‘ENABLING CUSTOMS IN FRAGILE SITUATIONS’  FROM 31 JANUARY – 2 FEBRUARY 2023 AT ABUJA</a:t>
            </a:r>
          </a:p>
          <a:p>
            <a:pPr marL="342900" lvl="1" indent="-342900" algn="just">
              <a:buAutoNum type="arabicPeriod" startAt="12"/>
            </a:pPr>
            <a:endParaRPr lang="en-GB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1" algn="just"/>
            <a:endParaRPr lang="en-GB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GB" b="1" cap="all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528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001001" y="6511924"/>
            <a:ext cx="62452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395091" y="-310485"/>
            <a:ext cx="831176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endParaRPr lang="en-GB" sz="2400" b="1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ctr"/>
            <a:endParaRPr lang="en-GB" sz="2400" b="1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ctr"/>
            <a:r>
              <a:rPr lang="en-GB" sz="24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OVERVIEW OF THE ACTIVITIES OF THE VICE CHAIR IN THE LAST ONE YEAR (CONT)</a:t>
            </a:r>
          </a:p>
          <a:p>
            <a:pPr lvl="1" algn="ctr"/>
            <a:endParaRPr lang="en-GB" sz="2400" b="1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1" algn="just"/>
            <a:r>
              <a:rPr lang="en-GB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13.	</a:t>
            </a:r>
            <a:r>
              <a:rPr lang="en-GB" sz="2400" b="1" cap="all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APPROVED THE RELEASE OF A TOTAL OF 51 FUNDS REQUEST TOTALLING EUROS 318,541.42 AS AT 25 APRIL 2023</a:t>
            </a:r>
          </a:p>
          <a:p>
            <a:pPr lvl="1" algn="just"/>
            <a:endParaRPr lang="en-GB" sz="2400" b="1" cap="all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05505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001001" y="6511924"/>
            <a:ext cx="62452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49167" y="508470"/>
            <a:ext cx="8486285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CONCLUSION</a:t>
            </a:r>
          </a:p>
          <a:p>
            <a:pPr algn="ctr"/>
            <a:endParaRPr lang="en-US" sz="2400" b="1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CUSTOMS ADMINISTRATION ARE REQUESTING</a:t>
            </a:r>
          </a:p>
          <a:p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FOR THE ESTABLISHMENT OF MORE REGIONAL TRAINING CENTRES</a:t>
            </a:r>
          </a:p>
          <a:p>
            <a:pPr marL="457200" indent="-457200">
              <a:buAutoNum type="arabicPeriod"/>
            </a:pPr>
            <a:endParaRPr lang="en-US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 startAt="2"/>
            </a:pP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MOST REGIONAL STRUCTURES ARE UNDER</a:t>
            </a:r>
          </a:p>
          <a:p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UTILISED NOT PROPERLY  ASSESSED </a:t>
            </a:r>
          </a:p>
          <a:p>
            <a:endParaRPr lang="en-US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3.	MOST CUSTOMS ADMINISTRATIONS DEVELOP  STRATEGIC PLANS WHICH ARE AT VARIANCE WITH THE REGIONAL STRATEGIC PLANS</a:t>
            </a:r>
          </a:p>
          <a:p>
            <a:endParaRPr lang="en-US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90619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081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001001" y="6511924"/>
            <a:ext cx="62452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81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33400" y="685799"/>
            <a:ext cx="8173453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RECOMMENDATIONS</a:t>
            </a:r>
          </a:p>
          <a:p>
            <a:pPr algn="ctr"/>
            <a:endParaRPr lang="en-US" sz="2400" b="1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CUSTOMS ADMINISTRATIONS SHOULD PUT ON</a:t>
            </a:r>
          </a:p>
          <a:p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HOLD THE ACCREDITATION PROCESSES FOR  MORE RTCs</a:t>
            </a:r>
          </a:p>
          <a:p>
            <a:endParaRPr lang="en-US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	THE REGION SHOULD DEVELOP AND CONDUCT SYSTEMATIC WORKSHOP ON THE ROLES AND FUNCTIONS OF REGIONAL ENTITIES</a:t>
            </a:r>
          </a:p>
          <a:p>
            <a:endParaRPr lang="en-US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3.	CUSTOMS ADMINISTRATIONS SHOULD ALIGN THEIR STRATEGIC PLANS WITH THE REGIONAL STRATEGIC PLAN</a:t>
            </a:r>
          </a:p>
          <a:p>
            <a:pPr algn="ctr"/>
            <a:endParaRPr lang="en-US" sz="2400" b="1" u="sng" dirty="0">
              <a:solidFill>
                <a:srgbClr val="FFFF00"/>
              </a:solidFill>
            </a:endParaRPr>
          </a:p>
          <a:p>
            <a:pPr algn="ctr"/>
            <a:endParaRPr lang="en-US" sz="2400" b="1" u="sng" dirty="0">
              <a:solidFill>
                <a:srgbClr val="FFFF00"/>
              </a:solidFill>
            </a:endParaRPr>
          </a:p>
          <a:p>
            <a:pPr algn="ctr"/>
            <a:endParaRPr lang="en-US" sz="2400" b="1" u="sng" dirty="0">
              <a:solidFill>
                <a:srgbClr val="FFFF00"/>
              </a:solidFill>
            </a:endParaRPr>
          </a:p>
          <a:p>
            <a:pPr algn="ctr"/>
            <a:endParaRPr lang="en-US" sz="2400" b="1" u="sng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05304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001001" y="6511924"/>
            <a:ext cx="62452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19200" y="2667000"/>
            <a:ext cx="6781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THANK YOU FOR YOUR KIND ATTENTION</a:t>
            </a:r>
          </a:p>
        </p:txBody>
      </p:sp>
    </p:spTree>
    <p:extLst>
      <p:ext uri="{BB962C8B-B14F-4D97-AF65-F5344CB8AC3E}">
        <p14:creationId xmlns:p14="http://schemas.microsoft.com/office/powerpoint/2010/main" val="28016876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001001" y="6511924"/>
            <a:ext cx="62452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988705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001001" y="6511924"/>
            <a:ext cx="62452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02242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001001" y="6511924"/>
            <a:ext cx="62452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49410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001001" y="6511924"/>
            <a:ext cx="62452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03533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001001" y="6511924"/>
            <a:ext cx="62452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6184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290877" y="6511924"/>
            <a:ext cx="33464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-457248" y="2514598"/>
            <a:ext cx="916410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INTRODUCTION</a:t>
            </a:r>
          </a:p>
        </p:txBody>
      </p:sp>
      <p:sp>
        <p:nvSpPr>
          <p:cNvPr id="11" name="object 2"/>
          <p:cNvSpPr/>
          <p:nvPr/>
        </p:nvSpPr>
        <p:spPr>
          <a:xfrm>
            <a:off x="41081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object 10"/>
          <p:cNvSpPr txBox="1">
            <a:spLocks/>
          </p:cNvSpPr>
          <p:nvPr/>
        </p:nvSpPr>
        <p:spPr>
          <a:xfrm>
            <a:off x="8001001" y="6511924"/>
            <a:ext cx="62452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2000" b="0" i="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67005"/>
            <a:fld id="{81D60167-4931-47E6-BA6A-407CBD079E47}" type="slidenum">
              <a:rPr lang="en-US" b="1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 marL="167005"/>
              <a:t>2</a:t>
            </a:fld>
            <a:endParaRPr lang="en-US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81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16723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001001" y="6511924"/>
            <a:ext cx="62452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14021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001001" y="6511924"/>
            <a:ext cx="62452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25010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001001" y="6511924"/>
            <a:ext cx="62452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27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001001" y="6511924"/>
            <a:ext cx="62452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17483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001001" y="6511924"/>
            <a:ext cx="62452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37770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001001" y="6511924"/>
            <a:ext cx="62452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26133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001001" y="6511924"/>
            <a:ext cx="62452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25545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001001" y="6511924"/>
            <a:ext cx="62452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83928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001001" y="6511924"/>
            <a:ext cx="62452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97932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001001" y="6511924"/>
            <a:ext cx="62452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6120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0172" y="72741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290877" y="6511924"/>
            <a:ext cx="33464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97521" y="889844"/>
            <a:ext cx="87379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sz="2400" b="1" dirty="0">
              <a:solidFill>
                <a:srgbClr val="FFFF00"/>
              </a:solidFill>
              <a:latin typeface="Arial Black" panose="020B0A04020102020204" pitchFamily="34" charset="0"/>
            </a:endParaRPr>
          </a:p>
          <a:p>
            <a:endParaRPr lang="en-GB" b="1" dirty="0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object 2"/>
          <p:cNvSpPr/>
          <p:nvPr/>
        </p:nvSpPr>
        <p:spPr>
          <a:xfrm>
            <a:off x="9196008" y="-60960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95091" y="889844"/>
            <a:ext cx="8139309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AIM</a:t>
            </a:r>
          </a:p>
          <a:p>
            <a:endParaRPr lang="en-US" sz="3200" b="1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TO ACQUAINT THE DIRECTORS GENERAL WCO – WCA REGION WITH THE ACTIVITIES OF THE OFFICE OF THE VICE CHAIR  IN THE PAST ONE YEAR</a:t>
            </a:r>
          </a:p>
          <a:p>
            <a:endParaRPr lang="en-US" sz="3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09834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001001" y="6511924"/>
            <a:ext cx="62452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18737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001001" y="6511924"/>
            <a:ext cx="62452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39540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001001" y="6511924"/>
            <a:ext cx="62452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05060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001001" y="6511924"/>
            <a:ext cx="62452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33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267631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001001" y="6511924"/>
            <a:ext cx="624522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827099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0" cy="346075"/>
          </a:xfrm>
          <a:custGeom>
            <a:avLst/>
            <a:gdLst/>
            <a:ahLst/>
            <a:cxnLst/>
            <a:rect l="l" t="t" r="r" b="b"/>
            <a:pathLst>
              <a:path h="346075">
                <a:moveTo>
                  <a:pt x="0" y="345948"/>
                </a:move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6512051"/>
            <a:ext cx="0" cy="346075"/>
          </a:xfrm>
          <a:custGeom>
            <a:avLst/>
            <a:gdLst/>
            <a:ahLst/>
            <a:cxnLst/>
            <a:rect l="l" t="t" r="r" b="b"/>
            <a:pathLst>
              <a:path h="346075">
                <a:moveTo>
                  <a:pt x="0" y="345948"/>
                </a:move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0" y="0"/>
            <a:ext cx="9144000" cy="70942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1600" b="1" spc="-5" dirty="0">
                <a:latin typeface="Tahoma"/>
                <a:cs typeface="Tahoma"/>
              </a:rPr>
              <a:t>R</a:t>
            </a:r>
            <a:r>
              <a:rPr sz="1600" b="1" spc="-10" dirty="0">
                <a:latin typeface="Tahoma"/>
                <a:cs typeface="Tahoma"/>
              </a:rPr>
              <a:t>ESTRICTED</a:t>
            </a:r>
            <a:endParaRPr sz="16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7"/>
              </a:spcBef>
            </a:pPr>
            <a:endParaRPr sz="130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endParaRPr sz="1600" dirty="0">
              <a:latin typeface="Tahoma"/>
              <a:cs typeface="Tahom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3999" y="0"/>
                </a:moveTo>
                <a:lnTo>
                  <a:pt x="0" y="0"/>
                </a:lnTo>
                <a:lnTo>
                  <a:pt x="0" y="6857996"/>
                </a:lnTo>
                <a:lnTo>
                  <a:pt x="9143999" y="6857996"/>
                </a:lnTo>
                <a:lnTo>
                  <a:pt x="914399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290877" y="6511924"/>
            <a:ext cx="33464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395091" y="508471"/>
            <a:ext cx="854036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SCOPE OF THE PRESENTATION</a:t>
            </a:r>
          </a:p>
          <a:p>
            <a:pPr algn="ctr"/>
            <a:endParaRPr lang="en-GB" sz="3200" b="1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GB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	ROLES AND RESPONSIBILITIES OF THE VICE CHAIR</a:t>
            </a:r>
          </a:p>
          <a:p>
            <a:endParaRPr lang="en-GB" sz="3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 startAt="2"/>
            </a:pPr>
            <a:r>
              <a:rPr lang="en-GB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REGIONAL STRUCTURES OF THE</a:t>
            </a:r>
          </a:p>
          <a:p>
            <a:r>
              <a:rPr lang="en-GB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WEST AND CENTRAL AFRICA REGION</a:t>
            </a:r>
          </a:p>
          <a:p>
            <a:pPr marL="457200" indent="-457200">
              <a:buAutoNum type="arabicPeriod" startAt="2"/>
            </a:pPr>
            <a:endParaRPr lang="en-GB" sz="3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 startAt="3"/>
            </a:pPr>
            <a:r>
              <a:rPr lang="en-GB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OVERVIEW OF THE ACTIVITIES OF</a:t>
            </a:r>
          </a:p>
          <a:p>
            <a:r>
              <a:rPr lang="en-GB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THE OFFICE OF THE VICE CHAIR IN THE LAST ONE YEAR</a:t>
            </a:r>
          </a:p>
        </p:txBody>
      </p:sp>
    </p:spTree>
    <p:extLst>
      <p:ext uri="{BB962C8B-B14F-4D97-AF65-F5344CB8AC3E}">
        <p14:creationId xmlns:p14="http://schemas.microsoft.com/office/powerpoint/2010/main" val="1059952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290877" y="6511924"/>
            <a:ext cx="33464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197521" y="-171986"/>
            <a:ext cx="87379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2200" b="1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GB" sz="2200" b="1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97521" y="-2708"/>
            <a:ext cx="8737932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b="1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GB" b="1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GB" sz="24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ROLES AND RESPONSIBILITIES OF THE VICE CHAIR </a:t>
            </a:r>
          </a:p>
          <a:p>
            <a:pPr algn="ctr"/>
            <a:endParaRPr lang="en-GB" sz="1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GB" sz="1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	ADVICE THE WCO SECRETARY GENERAL ON THE WEST &amp; CENTRAL AFRICA REGION’S POSITION ON MATTERS OF MAJOR IMPORTANCE 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en-GB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	REPRESENT, AS APPROPRIATE, WCO AT SOME MEETINGS OF INTERNATIONAL BODIES IN THE REGION</a:t>
            </a:r>
          </a:p>
          <a:p>
            <a:pPr algn="just"/>
            <a:endParaRPr lang="en-GB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 startAt="3"/>
            </a:pPr>
            <a:r>
              <a:rPr lang="en-GB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ATTENDING POLICY COMMISSION SESSIONS</a:t>
            </a:r>
          </a:p>
          <a:p>
            <a:pPr marL="457200" indent="-457200" algn="just">
              <a:buAutoNum type="arabicPeriod" startAt="3"/>
            </a:pPr>
            <a:endParaRPr lang="en-GB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 startAt="3"/>
            </a:pPr>
            <a:r>
              <a:rPr lang="en-GB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IDENTIFY REGIONAL REQUIREMENTS IN</a:t>
            </a:r>
          </a:p>
          <a:p>
            <a:pPr algn="just"/>
            <a:r>
              <a:rPr lang="en-GB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RESPECT OF WCO ACTIVITIES </a:t>
            </a:r>
          </a:p>
        </p:txBody>
      </p:sp>
    </p:spTree>
    <p:extLst>
      <p:ext uri="{BB962C8B-B14F-4D97-AF65-F5344CB8AC3E}">
        <p14:creationId xmlns:p14="http://schemas.microsoft.com/office/powerpoint/2010/main" val="37667926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955118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290877" y="6511924"/>
            <a:ext cx="33464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95091" y="-79653"/>
            <a:ext cx="854036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b="1" u="sng" dirty="0">
              <a:solidFill>
                <a:srgbClr val="FFFF00"/>
              </a:solidFill>
              <a:latin typeface="Arial Black" panose="020B0A04020102020204" pitchFamily="34" charset="0"/>
            </a:endParaRPr>
          </a:p>
          <a:p>
            <a:pPr algn="ctr"/>
            <a:endParaRPr lang="en-GB" b="1" u="sng" dirty="0">
              <a:solidFill>
                <a:srgbClr val="FFFF00"/>
              </a:solidFill>
              <a:latin typeface="Arial Black" panose="020B0A04020102020204" pitchFamily="34" charset="0"/>
            </a:endParaRPr>
          </a:p>
          <a:p>
            <a:pPr algn="ctr"/>
            <a:endParaRPr lang="en-GB" b="1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7521" y="382012"/>
            <a:ext cx="873793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2400" b="1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GB" sz="24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ROLES AND RESPONSIBILITIES OF THE VICE CHAIR (CONT)</a:t>
            </a:r>
            <a:endParaRPr lang="en-GB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GB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5.	CONTRIBUTE TO THE DEVELOPMENT OF THE ANNUAL PLAN OF THE REGIONAL ENTITIES</a:t>
            </a:r>
          </a:p>
          <a:p>
            <a:pPr algn="just"/>
            <a:endParaRPr lang="en-GB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 startAt="6"/>
            </a:pPr>
            <a:r>
              <a:rPr lang="en-GB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ARRANGE PERIODIC REGIONAL MEETINGS</a:t>
            </a:r>
          </a:p>
          <a:p>
            <a:pPr algn="just"/>
            <a:r>
              <a:rPr lang="en-GB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TO FOSTER WCO ACTIVITIES IN THE REGION</a:t>
            </a:r>
          </a:p>
        </p:txBody>
      </p:sp>
    </p:spTree>
    <p:extLst>
      <p:ext uri="{BB962C8B-B14F-4D97-AF65-F5344CB8AC3E}">
        <p14:creationId xmlns:p14="http://schemas.microsoft.com/office/powerpoint/2010/main" val="2008422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290877" y="6511924"/>
            <a:ext cx="33464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197521" y="274290"/>
            <a:ext cx="8737932" cy="5463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2000" b="1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GB" sz="20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REGIONAL STRUCTURES OF WEST AND CENTRAL AFRICA REGION</a:t>
            </a:r>
            <a:endParaRPr lang="en-GB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 startAt="2"/>
            </a:pPr>
            <a:endParaRPr lang="en-GB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/>
            </a:pPr>
            <a:r>
              <a:rPr lang="en-GB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REGIONAL OFFICE FOR CAPACITY BUILDING (ROCB)</a:t>
            </a:r>
          </a:p>
          <a:p>
            <a:pPr algn="just"/>
            <a:r>
              <a:rPr lang="en-GB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WEST AND CENTRAL AFRICA</a:t>
            </a:r>
          </a:p>
          <a:p>
            <a:pPr algn="just"/>
            <a:endParaRPr lang="en-GB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en-US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GB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REGIONAL INTELLIGENCE LIAISON OFFICE (RILO) WEST AFRICA</a:t>
            </a:r>
          </a:p>
          <a:p>
            <a:pPr algn="just"/>
            <a:endParaRPr lang="en-GB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3.      REGIONAL INTELLIGENCE LIAISON OFFICE (RILO) CENTRAL AFRICA</a:t>
            </a:r>
          </a:p>
          <a:p>
            <a:pPr algn="just"/>
            <a:r>
              <a:rPr lang="en-GB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GB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4.       REGIONAL TRAINING CENTRE (RTC) OUAGADOUGOU</a:t>
            </a:r>
          </a:p>
          <a:p>
            <a:pPr marL="342900" indent="-342900" algn="just">
              <a:buAutoNum type="arabicPeriod" startAt="5"/>
            </a:pPr>
            <a:endParaRPr lang="en-GB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 startAt="5"/>
            </a:pPr>
            <a:r>
              <a:rPr lang="en-GB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REGIONAL TRAINING CENTRE  (RTC) BRAZZAVILLE</a:t>
            </a:r>
          </a:p>
          <a:p>
            <a:pPr marL="342900" indent="-342900" algn="just">
              <a:buAutoNum type="arabicPeriod" startAt="6"/>
            </a:pPr>
            <a:endParaRPr lang="en-GB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GB" sz="9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6.       REGIONAL TRAINING CENTRE (RTC) ABUJA</a:t>
            </a:r>
          </a:p>
        </p:txBody>
      </p:sp>
    </p:spTree>
    <p:extLst>
      <p:ext uri="{BB962C8B-B14F-4D97-AF65-F5344CB8AC3E}">
        <p14:creationId xmlns:p14="http://schemas.microsoft.com/office/powerpoint/2010/main" val="5680481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290877" y="6511924"/>
            <a:ext cx="33464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609599" y="430959"/>
            <a:ext cx="795894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n-GB" sz="2000" u="sng" dirty="0">
              <a:solidFill>
                <a:srgbClr val="FFFF00"/>
              </a:solidFill>
              <a:latin typeface="Arial Black" panose="020B0A04020102020204" pitchFamily="34" charset="0"/>
            </a:endParaRPr>
          </a:p>
          <a:p>
            <a:pPr algn="just"/>
            <a:endParaRPr lang="en-GB" u="sng" dirty="0">
              <a:solidFill>
                <a:srgbClr val="FFFF0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97521" y="503554"/>
            <a:ext cx="850933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b="1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GB" sz="20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OVERVIEW OF THE ACTIVITIES OF THE OFFICE OF THE VICE CHAIR</a:t>
            </a:r>
          </a:p>
          <a:p>
            <a:pPr algn="ctr"/>
            <a:endParaRPr lang="en-GB" sz="2000" b="1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2000" b="1" cap="all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1.	Developed and circulated a new Fund Request template FOR the regional structures to facilitate the Vice Chair’s administration </a:t>
            </a:r>
          </a:p>
          <a:p>
            <a:pPr algn="just"/>
            <a:r>
              <a:rPr lang="en-GB" sz="2000" b="1" cap="all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r>
              <a:rPr lang="en-GB" sz="2000" b="1" cap="all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2.	Delegated Sierra Leone to represent the region at the WCO/UNIVERSAL POSTAL UNION Contact Committee</a:t>
            </a:r>
          </a:p>
          <a:p>
            <a:pPr algn="just"/>
            <a:endParaRPr lang="en-GB" sz="2000" b="1" cap="all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AutoNum type="arabicPeriod" startAt="3"/>
            </a:pPr>
            <a:r>
              <a:rPr lang="en-GB" sz="2000" b="1" cap="all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Commiserated with the DG of Cameroon Customs</a:t>
            </a:r>
          </a:p>
          <a:p>
            <a:pPr algn="just"/>
            <a:r>
              <a:rPr lang="en-GB" sz="2000" b="1" cap="all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and the  entire WCA Customs Administration over the death of the immediate past Director of RILO CA and the Great Lake Region, Late Mr SAMA Etienne </a:t>
            </a:r>
            <a:r>
              <a:rPr lang="en-GB" sz="2000" b="1" cap="all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GB" sz="2000" b="1" cap="all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II </a:t>
            </a:r>
          </a:p>
          <a:p>
            <a:pPr algn="just"/>
            <a:endParaRPr lang="en-GB" sz="2000" b="1" cap="all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2000" b="1" cap="all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4.	Played host to the 11</a:t>
            </a:r>
            <a:r>
              <a:rPr lang="en-GB" sz="2000" b="1" cap="all" baseline="30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GB" sz="2000" b="1" cap="all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Meeting of Training and Human Resource Managers from 12 – 14 October 2022 at Abuja </a:t>
            </a:r>
          </a:p>
        </p:txBody>
      </p:sp>
    </p:spTree>
    <p:extLst>
      <p:ext uri="{BB962C8B-B14F-4D97-AF65-F5344CB8AC3E}">
        <p14:creationId xmlns:p14="http://schemas.microsoft.com/office/powerpoint/2010/main" val="331352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0" y="345948"/>
                </a:moveTo>
                <a:lnTo>
                  <a:pt x="9144000" y="345948"/>
                </a:lnTo>
                <a:lnTo>
                  <a:pt x="9144000" y="0"/>
                </a:lnTo>
                <a:lnTo>
                  <a:pt x="0" y="0"/>
                </a:lnTo>
                <a:lnTo>
                  <a:pt x="0" y="345948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6512052"/>
            <a:ext cx="9144000" cy="345948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0" y="6512051"/>
            <a:ext cx="9144000" cy="346075"/>
          </a:xfrm>
          <a:custGeom>
            <a:avLst/>
            <a:gdLst/>
            <a:ahLst/>
            <a:cxnLst/>
            <a:rect l="l" t="t" r="r" b="b"/>
            <a:pathLst>
              <a:path w="9144000" h="346075">
                <a:moveTo>
                  <a:pt x="9144000" y="345946"/>
                </a:moveTo>
                <a:lnTo>
                  <a:pt x="9144000" y="0"/>
                </a:lnTo>
                <a:lnTo>
                  <a:pt x="0" y="0"/>
                </a:lnTo>
                <a:lnTo>
                  <a:pt x="0" y="345946"/>
                </a:lnTo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xfrm>
            <a:off x="8290877" y="6511924"/>
            <a:ext cx="334645" cy="3077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67005">
              <a:lnSpc>
                <a:spcPct val="100000"/>
              </a:lnSpc>
            </a:pPr>
            <a:fld id="{81D60167-4931-47E6-BA6A-407CBD079E47}" type="slidenum">
              <a:rPr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fld>
            <a:endParaRPr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706853" y="0"/>
            <a:ext cx="457200" cy="508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NEWSLETTER">
            <a:extLst>
              <a:ext uri="{FF2B5EF4-FFF2-40B4-BE49-F238E27FC236}">
                <a16:creationId xmlns:a16="http://schemas.microsoft.com/office/drawing/2014/main" id="{7924ABF5-2DB3-E16C-A1CF-A578FD391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8" y="0"/>
            <a:ext cx="395139" cy="453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197521" y="-910649"/>
            <a:ext cx="8737932" cy="689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sz="2000" b="1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GB" sz="2000" b="1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GB" sz="2000" b="1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GB" sz="2000" b="1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GB" sz="2000" b="1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GB" sz="20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OVERVIEW OF THE ACTIVITIES OF THE VICE CHAIR IN THE LAST ONE YEAR (CONT)</a:t>
            </a:r>
          </a:p>
          <a:p>
            <a:pPr algn="just"/>
            <a:endParaRPr lang="en-GB" sz="2000" b="1" u="sng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1" algn="just"/>
            <a:r>
              <a:rPr lang="en-GB" sz="2000" b="1" cap="all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5.	APPROVED THE </a:t>
            </a:r>
            <a:r>
              <a:rPr lang="en-GB" b="1" cap="all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Finance and Audit Mission in 5 countries of the region FROM 15 – 22 October 2022</a:t>
            </a:r>
          </a:p>
          <a:p>
            <a:pPr algn="just"/>
            <a:endParaRPr lang="en-GB" sz="2000" b="1" cap="all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2000" b="1" cap="all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6.	Participated in the 13</a:t>
            </a:r>
            <a:r>
              <a:rPr lang="en-GB" sz="2000" b="1" cap="all" baseline="30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GB" sz="2000" b="1" cap="all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Meeting of Contact Points for strengthening the capacities of Customs Administrations of WCA Region from 9 – 11 November 2022 at Yaoundé</a:t>
            </a:r>
          </a:p>
          <a:p>
            <a:pPr algn="just"/>
            <a:r>
              <a:rPr lang="en-GB" sz="2000" b="1" cap="all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/>
            <a:endParaRPr lang="en-GB" sz="400" b="1" cap="all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2000" b="1" cap="all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7.     Participated in the 13</a:t>
            </a:r>
            <a:r>
              <a:rPr lang="en-GB" sz="2000" b="1" cap="all" baseline="300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GB" sz="2000" b="1" cap="all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Annual Joint Meeting Of the National Contact Points of RILO-WCA from 14–18 November 2022 at Dakar</a:t>
            </a:r>
          </a:p>
          <a:p>
            <a:pPr algn="just"/>
            <a:endParaRPr lang="en-GB" sz="2000" b="1" cap="all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2000" b="1" cap="all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8.	Chaired the meeting for the approval of the regional budget presented by the finance committee</a:t>
            </a:r>
          </a:p>
        </p:txBody>
      </p:sp>
    </p:spTree>
    <p:extLst>
      <p:ext uri="{BB962C8B-B14F-4D97-AF65-F5344CB8AC3E}">
        <p14:creationId xmlns:p14="http://schemas.microsoft.com/office/powerpoint/2010/main" val="1922745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946</TotalTime>
  <Words>757</Words>
  <Application>Microsoft Office PowerPoint</Application>
  <PresentationFormat>On-screen Show (4:3)</PresentationFormat>
  <Paragraphs>196</Paragraphs>
  <Slides>35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Olatunji Olawumi</dc:creator>
  <cp:lastModifiedBy>Cherno Omar BARRY</cp:lastModifiedBy>
  <cp:revision>335</cp:revision>
  <dcterms:created xsi:type="dcterms:W3CDTF">2020-01-30T23:54:54Z</dcterms:created>
  <dcterms:modified xsi:type="dcterms:W3CDTF">2023-05-04T12:10:47Z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2020-04-23T00:00:00Z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2020-01-31T00:00:00Z</vt:filetime>
  </property>
</Properties>
</file>